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281" r:id="rId7"/>
    <p:sldId id="279" r:id="rId8"/>
    <p:sldId id="280" r:id="rId9"/>
    <p:sldId id="293" r:id="rId10"/>
    <p:sldId id="284" r:id="rId11"/>
    <p:sldId id="285" r:id="rId12"/>
    <p:sldId id="286" r:id="rId13"/>
    <p:sldId id="287" r:id="rId14"/>
    <p:sldId id="297" r:id="rId15"/>
    <p:sldId id="294" r:id="rId16"/>
    <p:sldId id="296" r:id="rId17"/>
    <p:sldId id="295" r:id="rId18"/>
    <p:sldId id="300" r:id="rId19"/>
    <p:sldId id="288" r:id="rId20"/>
    <p:sldId id="299" r:id="rId21"/>
    <p:sldId id="298" r:id="rId22"/>
    <p:sldId id="289" r:id="rId23"/>
    <p:sldId id="266" r:id="rId24"/>
    <p:sldId id="268" r:id="rId25"/>
    <p:sldId id="265" r:id="rId26"/>
    <p:sldId id="267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7" r:id="rId35"/>
    <p:sldId id="276" r:id="rId36"/>
    <p:sldId id="282" r:id="rId37"/>
    <p:sldId id="290" r:id="rId38"/>
    <p:sldId id="291" r:id="rId39"/>
    <p:sldId id="283" r:id="rId40"/>
    <p:sldId id="278" r:id="rId41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48B"/>
    <a:srgbClr val="414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608" y="1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03.03.2024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03.03.2024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85538/" TargetMode="External"/><Relationship Id="rId7" Type="http://schemas.openxmlformats.org/officeDocument/2006/relationships/hyperlink" Target="https://victoriametrics.com/products/open-source/" TargetMode="External"/><Relationship Id="rId2" Type="http://schemas.openxmlformats.org/officeDocument/2006/relationships/hyperlink" Target="https://habr.com/ru/post/30783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metheus.io/docs/prometheus/latest/querying/basics/" TargetMode="External"/><Relationship Id="rId5" Type="http://schemas.openxmlformats.org/officeDocument/2006/relationships/hyperlink" Target="https://habr.com/ru/post/302720/" TargetMode="External"/><Relationship Id="rId4" Type="http://schemas.openxmlformats.org/officeDocument/2006/relationships/hyperlink" Target="https://www.alibabacloud.com/blog/pull-or-push-how-to-select-monitoring-systems_599007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onqlab.com/current/ru/" TargetMode="External"/><Relationship Id="rId3" Type="http://schemas.openxmlformats.org/officeDocument/2006/relationships/hyperlink" Target="https://www.dmosk.ru/miniinstruktions.php?mini=rsyslog" TargetMode="External"/><Relationship Id="rId7" Type="http://schemas.openxmlformats.org/officeDocument/2006/relationships/hyperlink" Target="https://habr.com/ru/company/acronis/blog/582050/" TargetMode="External"/><Relationship Id="rId2" Type="http://schemas.openxmlformats.org/officeDocument/2006/relationships/hyperlink" Target="https://en.wikipedia.org/wiki/Write-ahead_logg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post/556194/" TargetMode="External"/><Relationship Id="rId11" Type="http://schemas.openxmlformats.org/officeDocument/2006/relationships/hyperlink" Target="https://habr.com/ru/post/594805/" TargetMode="External"/><Relationship Id="rId5" Type="http://schemas.openxmlformats.org/officeDocument/2006/relationships/hyperlink" Target="https://habr.com/ru/company/selectel/blog/250969/" TargetMode="External"/><Relationship Id="rId10" Type="http://schemas.openxmlformats.org/officeDocument/2006/relationships/hyperlink" Target="https://habr.com/ru/post/662620/" TargetMode="External"/><Relationship Id="rId4" Type="http://schemas.openxmlformats.org/officeDocument/2006/relationships/hyperlink" Target="https://habr.com/ru/company/dca/blog/280386/" TargetMode="External"/><Relationship Id="rId9" Type="http://schemas.openxmlformats.org/officeDocument/2006/relationships/hyperlink" Target="https://habr.com/ru/company/galssoftware/blog/47613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EDD79-2A5C-1E04-5E36-A9B8A8EA7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260" y="720081"/>
            <a:ext cx="7008574" cy="3298825"/>
          </a:xfrm>
        </p:spPr>
        <p:txBody>
          <a:bodyPr/>
          <a:lstStyle/>
          <a:p>
            <a:r>
              <a:rPr lang="ru-RU" sz="5400" b="1" dirty="0"/>
              <a:t>Мониторинг, </a:t>
            </a:r>
            <a:r>
              <a:rPr lang="ru-RU" sz="5400" b="1" dirty="0" err="1"/>
              <a:t>журналирование</a:t>
            </a:r>
            <a:br>
              <a:rPr lang="ru-RU" b="1" dirty="0"/>
            </a:br>
            <a:r>
              <a:rPr lang="ru-RU" sz="5400" b="1" dirty="0"/>
              <a:t>и оповещения</a:t>
            </a:r>
            <a:endParaRPr lang="ru-US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B6EAD1-F74A-8A79-C123-2EB88449C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260" y="4149080"/>
            <a:ext cx="7008574" cy="1244600"/>
          </a:xfrm>
        </p:spPr>
        <p:txBody>
          <a:bodyPr>
            <a:normAutofit/>
          </a:bodyPr>
          <a:lstStyle/>
          <a:p>
            <a:r>
              <a:rPr lang="ru-RU" sz="2400" dirty="0"/>
              <a:t>Лекция №5</a:t>
            </a:r>
            <a:endParaRPr lang="ru-US" sz="2400"/>
          </a:p>
        </p:txBody>
      </p:sp>
    </p:spTree>
    <p:extLst>
      <p:ext uri="{BB962C8B-B14F-4D97-AF65-F5344CB8AC3E}">
        <p14:creationId xmlns:p14="http://schemas.microsoft.com/office/powerpoint/2010/main" val="11531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64875-DA47-734C-A454-D238329D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Prometheus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0B77AF-F072-E443-854E-8DA72991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Prometheus </a:t>
            </a:r>
            <a:r>
              <a:rPr lang="ru-RU" dirty="0"/>
              <a:t>является </a:t>
            </a:r>
            <a:r>
              <a:rPr lang="en-US" dirty="0"/>
              <a:t>Time-series DBMS</a:t>
            </a:r>
          </a:p>
          <a:p>
            <a:r>
              <a:rPr lang="ru-RU" dirty="0"/>
              <a:t>Язык запросов </a:t>
            </a:r>
            <a:r>
              <a:rPr lang="en-US" dirty="0" err="1"/>
              <a:t>PromQL</a:t>
            </a:r>
            <a:endParaRPr lang="ru-RU" dirty="0"/>
          </a:p>
          <a:p>
            <a:r>
              <a:rPr lang="en-US" dirty="0"/>
              <a:t>Pull-</a:t>
            </a:r>
            <a:r>
              <a:rPr lang="ru-RU" dirty="0"/>
              <a:t>режим работы – </a:t>
            </a:r>
            <a:r>
              <a:rPr lang="en-US" dirty="0"/>
              <a:t>Prometheus </a:t>
            </a:r>
            <a:r>
              <a:rPr lang="ru-RU" dirty="0"/>
              <a:t>сам опрашивает </a:t>
            </a:r>
            <a:r>
              <a:rPr lang="en-US" dirty="0"/>
              <a:t>exporter-</a:t>
            </a:r>
            <a:r>
              <a:rPr lang="ru-RU" dirty="0"/>
              <a:t>ы для сбора метрик</a:t>
            </a:r>
          </a:p>
          <a:p>
            <a:r>
              <a:rPr lang="ru-RU" dirty="0"/>
              <a:t>В случае недоступности/зависания сервера метрики за этот промежуток времени будут утеряны (дырки на графиках)</a:t>
            </a:r>
          </a:p>
          <a:p>
            <a:r>
              <a:rPr lang="ru-RU" dirty="0"/>
              <a:t>Плохо работает в кластере, нужно либо иметь независимые </a:t>
            </a:r>
            <a:r>
              <a:rPr lang="ru-RU" dirty="0" err="1"/>
              <a:t>ноды</a:t>
            </a:r>
            <a:r>
              <a:rPr lang="ru-RU" dirty="0"/>
              <a:t>, либо настраивать </a:t>
            </a:r>
            <a:r>
              <a:rPr lang="en-US" dirty="0" err="1"/>
              <a:t>Thanos</a:t>
            </a:r>
            <a:endParaRPr lang="ru-RU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55BA96B-637F-994B-AA5F-C0782D658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852" y="260648"/>
            <a:ext cx="1730945" cy="171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9D03C-7249-8347-9E46-05CE4AE0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PromQL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B81F2-CFF5-9748-88BF-031081D3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 err="1"/>
              <a:t>http_requests_total</a:t>
            </a:r>
            <a:r>
              <a:rPr lang="en" dirty="0"/>
              <a:t>{env=~”</a:t>
            </a:r>
            <a:r>
              <a:rPr lang="en" dirty="0" err="1"/>
              <a:t>dev|test</a:t>
            </a:r>
            <a:r>
              <a:rPr lang="en" dirty="0"/>
              <a:t>",method!="GET"}</a:t>
            </a:r>
            <a:endParaRPr lang="ru-RU" dirty="0"/>
          </a:p>
          <a:p>
            <a:pPr marL="0" indent="0">
              <a:buNone/>
            </a:pPr>
            <a:r>
              <a:rPr lang="en" dirty="0" err="1"/>
              <a:t>http_requests_total</a:t>
            </a:r>
            <a:r>
              <a:rPr lang="en" dirty="0"/>
              <a:t>{env=~”</a:t>
            </a:r>
            <a:r>
              <a:rPr lang="en" dirty="0" err="1"/>
              <a:t>dev|test</a:t>
            </a:r>
            <a:r>
              <a:rPr lang="en" dirty="0"/>
              <a:t>",method!="GET"}</a:t>
            </a:r>
            <a:r>
              <a:rPr lang="ru-RU" dirty="0"/>
              <a:t> </a:t>
            </a:r>
            <a:r>
              <a:rPr lang="en" dirty="0"/>
              <a:t>offset 1d</a:t>
            </a:r>
          </a:p>
          <a:p>
            <a:pPr marL="0" indent="0">
              <a:buNone/>
            </a:pPr>
            <a:r>
              <a:rPr lang="en" dirty="0" err="1"/>
              <a:t>http_requests_total</a:t>
            </a:r>
            <a:r>
              <a:rPr lang="en" dirty="0"/>
              <a:t>{job="</a:t>
            </a:r>
            <a:r>
              <a:rPr lang="en" dirty="0" err="1"/>
              <a:t>prometheus</a:t>
            </a:r>
            <a:r>
              <a:rPr lang="en" dirty="0"/>
              <a:t>"}[5m]</a:t>
            </a:r>
          </a:p>
          <a:p>
            <a:pPr marL="0" indent="0">
              <a:buNone/>
            </a:pPr>
            <a:r>
              <a:rPr lang="en" dirty="0"/>
              <a:t>irate(</a:t>
            </a:r>
            <a:r>
              <a:rPr lang="en" dirty="0" err="1"/>
              <a:t>nginx_connections_accepted</a:t>
            </a:r>
            <a:r>
              <a:rPr lang="en" dirty="0"/>
              <a:t>{instance=~"$instance", env=~"$env"}[5m])</a:t>
            </a:r>
          </a:p>
          <a:p>
            <a:pPr marL="0" indent="0">
              <a:buNone/>
            </a:pPr>
            <a:r>
              <a:rPr lang="en" dirty="0"/>
              <a:t>sum by (</a:t>
            </a:r>
            <a:r>
              <a:rPr lang="en-US" dirty="0"/>
              <a:t>cluster</a:t>
            </a:r>
            <a:r>
              <a:rPr lang="en" dirty="0"/>
              <a:t>) (</a:t>
            </a:r>
            <a:r>
              <a:rPr lang="en" dirty="0" err="1"/>
              <a:t>node_cpu_cores</a:t>
            </a:r>
            <a:r>
              <a:rPr lang="en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4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23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188AB-8782-EF40-83EC-36017165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Prometheus-stack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1E12FA-8DE8-4B45-BB00-AABCE0163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10" y="1701800"/>
            <a:ext cx="5107824" cy="3599408"/>
          </a:xfrm>
        </p:spPr>
        <p:txBody>
          <a:bodyPr>
            <a:normAutofit/>
          </a:bodyPr>
          <a:lstStyle/>
          <a:p>
            <a:r>
              <a:rPr lang="en" sz="2000" b="1" dirty="0">
                <a:solidFill>
                  <a:srgbClr val="FFFFFF"/>
                </a:solidFill>
                <a:effectLst/>
              </a:rPr>
              <a:t>Exporter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любая программа, которая отдает метрики</a:t>
            </a:r>
          </a:p>
          <a:p>
            <a:r>
              <a:rPr lang="en" sz="2000" b="1" dirty="0">
                <a:solidFill>
                  <a:srgbClr val="FFFFFF"/>
                </a:solidFill>
                <a:effectLst/>
              </a:rPr>
              <a:t>Prometheus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сердце системы, собирает метрики</a:t>
            </a:r>
            <a:r>
              <a:rPr lang="ru-RU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</a:rPr>
              <a:t>TSDB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r>
              <a:rPr lang="en" sz="2000" b="1" dirty="0" err="1">
                <a:solidFill>
                  <a:srgbClr val="FFFFFF"/>
                </a:solidFill>
                <a:effectLst/>
              </a:rPr>
              <a:t>Alertmanager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система управления оповещениями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r>
              <a:rPr lang="en" sz="2000" b="1" dirty="0">
                <a:solidFill>
                  <a:srgbClr val="FFFFFF"/>
                </a:solidFill>
                <a:effectLst/>
              </a:rPr>
              <a:t>Grafana</a:t>
            </a:r>
            <a:r>
              <a:rPr lang="en" sz="2000" dirty="0">
                <a:solidFill>
                  <a:srgbClr val="FFFFFF"/>
                </a:solidFill>
                <a:effectLst/>
              </a:rPr>
              <a:t> - </a:t>
            </a:r>
            <a:r>
              <a:rPr lang="ru-RU" sz="2000" dirty="0">
                <a:solidFill>
                  <a:srgbClr val="FFFFFF"/>
                </a:solidFill>
                <a:effectLst/>
              </a:rPr>
              <a:t>система построения графиков по метрикам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2A74FC-2528-074A-8815-D99755A0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441934"/>
            <a:ext cx="5107824" cy="49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75EE9-F3D6-9148-8C23-B29E5F75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Prometheus-exporter</a:t>
            </a:r>
            <a:endParaRPr lang="ru-RU" b="1" dirty="0"/>
          </a:p>
        </p:txBody>
      </p:sp>
      <p:pic>
        <p:nvPicPr>
          <p:cNvPr id="5" name="Снимок экрана 2021-10-06 в 18.57.55.png" descr="Снимок экрана 2021-10-06 в 18.57.55.png">
            <a:extLst>
              <a:ext uri="{FF2B5EF4-FFF2-40B4-BE49-F238E27FC236}">
                <a16:creationId xmlns:a16="http://schemas.microsoft.com/office/drawing/2014/main" id="{7B760DC4-C48C-4E4F-9257-D2E4D335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254" y="1902263"/>
            <a:ext cx="5753101" cy="1752601"/>
          </a:xfrm>
          <a:prstGeom prst="rect">
            <a:avLst/>
          </a:prstGeom>
          <a:ln w="25400">
            <a:solidFill>
              <a:srgbClr val="6667A9"/>
            </a:solidFill>
            <a:custDash>
              <a:ds d="200000" sp="200000"/>
            </a:custDash>
            <a:miter lim="400000"/>
          </a:ln>
        </p:spPr>
      </p:pic>
      <p:pic>
        <p:nvPicPr>
          <p:cNvPr id="6" name="6tMMvBiSzzM.jpg" descr="6tMMvBiSzzM.jpg">
            <a:extLst>
              <a:ext uri="{FF2B5EF4-FFF2-40B4-BE49-F238E27FC236}">
                <a16:creationId xmlns:a16="http://schemas.microsoft.com/office/drawing/2014/main" id="{28315692-B36A-E448-A945-3F2E88A5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1897944"/>
            <a:ext cx="4986245" cy="4214239"/>
          </a:xfrm>
          <a:prstGeom prst="rect">
            <a:avLst/>
          </a:prstGeom>
          <a:ln w="25400">
            <a:solidFill>
              <a:srgbClr val="6667A9"/>
            </a:solidFill>
            <a:custDash>
              <a:ds d="200000" sp="200000"/>
            </a:custDash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7F2B1-BF4D-124F-9E87-0A23EEFF841F}"/>
              </a:ext>
            </a:extLst>
          </p:cNvPr>
          <p:cNvSpPr txBox="1"/>
          <p:nvPr/>
        </p:nvSpPr>
        <p:spPr>
          <a:xfrm>
            <a:off x="5720544" y="3865414"/>
            <a:ext cx="60858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Формат отдаваемых </a:t>
            </a:r>
            <a:r>
              <a:rPr lang="en" sz="1400" b="1" dirty="0" err="1"/>
              <a:t>prometheus</a:t>
            </a:r>
            <a:r>
              <a:rPr lang="en" sz="1400" b="1" dirty="0"/>
              <a:t>-</a:t>
            </a:r>
            <a:r>
              <a:rPr lang="ru-RU" sz="1400" b="1" dirty="0"/>
              <a:t>у метрик:</a:t>
            </a:r>
          </a:p>
          <a:p>
            <a:r>
              <a:rPr lang="ru-RU" sz="1400" dirty="0"/>
              <a:t># </a:t>
            </a:r>
            <a:r>
              <a:rPr lang="en" sz="1400" dirty="0"/>
              <a:t>HELP </a:t>
            </a:r>
            <a:r>
              <a:rPr lang="en" sz="1400" dirty="0" err="1"/>
              <a:t>speed_test_max_latency</a:t>
            </a:r>
            <a:r>
              <a:rPr lang="en" sz="1400" dirty="0"/>
              <a:t> Maximum latency in </a:t>
            </a:r>
            <a:r>
              <a:rPr lang="en" sz="1400" dirty="0" err="1"/>
              <a:t>ms</a:t>
            </a:r>
            <a:endParaRPr lang="en" sz="1400" dirty="0"/>
          </a:p>
          <a:p>
            <a:r>
              <a:rPr lang="en" sz="1400" dirty="0"/>
              <a:t># TYPE </a:t>
            </a:r>
            <a:r>
              <a:rPr lang="en" sz="1400" dirty="0" err="1"/>
              <a:t>speed_test_max_latency</a:t>
            </a:r>
            <a:r>
              <a:rPr lang="en" sz="1400" dirty="0"/>
              <a:t> gauge</a:t>
            </a:r>
          </a:p>
          <a:p>
            <a:r>
              <a:rPr lang="en" sz="1400" dirty="0" err="1"/>
              <a:t>speed_test_max_latency</a:t>
            </a:r>
            <a:r>
              <a:rPr lang="en" sz="1400" dirty="0"/>
              <a:t> 7.212</a:t>
            </a:r>
          </a:p>
          <a:p>
            <a:r>
              <a:rPr lang="en" sz="1400" dirty="0"/>
              <a:t># HELP </a:t>
            </a:r>
            <a:r>
              <a:rPr lang="en" sz="1400" dirty="0" err="1"/>
              <a:t>speed_test_max_download</a:t>
            </a:r>
            <a:r>
              <a:rPr lang="en" sz="1400" dirty="0"/>
              <a:t> max download speed in bits/sec</a:t>
            </a:r>
          </a:p>
          <a:p>
            <a:r>
              <a:rPr lang="en" sz="1400" dirty="0"/>
              <a:t># TYPE </a:t>
            </a:r>
            <a:r>
              <a:rPr lang="en" sz="1400" dirty="0" err="1"/>
              <a:t>speed_test_max_download</a:t>
            </a:r>
            <a:r>
              <a:rPr lang="en" sz="1400" dirty="0"/>
              <a:t> gauge</a:t>
            </a:r>
          </a:p>
          <a:p>
            <a:r>
              <a:rPr lang="en" sz="1400" dirty="0" err="1"/>
              <a:t>speed_test_max_download</a:t>
            </a:r>
            <a:r>
              <a:rPr lang="en" sz="1400" dirty="0"/>
              <a:t> 5.553885017766232e+08</a:t>
            </a:r>
          </a:p>
          <a:p>
            <a:r>
              <a:rPr lang="en" sz="1400" dirty="0"/>
              <a:t># HELP </a:t>
            </a:r>
            <a:r>
              <a:rPr lang="en" sz="1400" dirty="0" err="1"/>
              <a:t>speed_test_max_upload</a:t>
            </a:r>
            <a:r>
              <a:rPr lang="en" sz="1400" dirty="0"/>
              <a:t> max upload speed in bits/sec</a:t>
            </a:r>
          </a:p>
          <a:p>
            <a:r>
              <a:rPr lang="en" sz="1400" dirty="0"/>
              <a:t># TYPE </a:t>
            </a:r>
            <a:r>
              <a:rPr lang="en" sz="1400" dirty="0" err="1"/>
              <a:t>speed_test_max_upload</a:t>
            </a:r>
            <a:r>
              <a:rPr lang="en" sz="1400" dirty="0"/>
              <a:t> gauge</a:t>
            </a:r>
          </a:p>
          <a:p>
            <a:r>
              <a:rPr lang="en" sz="1400" dirty="0" err="1"/>
              <a:t>speed_test_max_upload</a:t>
            </a:r>
            <a:r>
              <a:rPr lang="en" sz="1400" dirty="0"/>
              <a:t> 6.368826393779614e+08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7822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F9E0B-8297-D141-A26A-CA49884B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FA14A7-E761-E544-B446-D735940E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BAE4E5-1BF9-C74B-9B86-FE4C8C65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2EB1F1-07A5-5F48-9F7C-57D0AEA9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14"/>
            <a:ext cx="12188825" cy="65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1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10F671-E898-F741-B2C2-7DCC4354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Victoria Metrics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5658DD-456E-C34F-8CB6-4E6D3CF56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Drop-in replacement </a:t>
            </a:r>
            <a:r>
              <a:rPr lang="ru-RU" dirty="0"/>
              <a:t>(полностью совместимая замена с сохранением всех интерфейсов) для </a:t>
            </a:r>
            <a:r>
              <a:rPr lang="en-US" dirty="0"/>
              <a:t>Prometheus</a:t>
            </a:r>
            <a:endParaRPr lang="ru-RU" dirty="0"/>
          </a:p>
          <a:p>
            <a:r>
              <a:rPr lang="ru-RU" dirty="0"/>
              <a:t>Доработанный язык запросов </a:t>
            </a:r>
            <a:r>
              <a:rPr lang="en-US" dirty="0" err="1"/>
              <a:t>PromQL</a:t>
            </a:r>
            <a:endParaRPr lang="ru-RU" dirty="0"/>
          </a:p>
          <a:p>
            <a:r>
              <a:rPr lang="ru-RU" dirty="0"/>
              <a:t>Имеет другой подход к сжатию метрик, что позволяет до </a:t>
            </a:r>
            <a:r>
              <a:rPr lang="en-US" dirty="0"/>
              <a:t>10</a:t>
            </a:r>
            <a:r>
              <a:rPr lang="ru-RU" dirty="0"/>
              <a:t> раз уменьшить объем хранимых метрик за тот же промежуток времени</a:t>
            </a:r>
            <a:endParaRPr lang="en-US" dirty="0"/>
          </a:p>
          <a:p>
            <a:r>
              <a:rPr lang="en-US" dirty="0"/>
              <a:t>Push/Pull </a:t>
            </a:r>
            <a:r>
              <a:rPr lang="ru-RU" dirty="0"/>
              <a:t>режимы работы</a:t>
            </a:r>
          </a:p>
          <a:p>
            <a:r>
              <a:rPr lang="ru-RU" dirty="0"/>
              <a:t>Кластеризация из коробки</a:t>
            </a:r>
          </a:p>
          <a:p>
            <a:r>
              <a:rPr lang="ru-RU" dirty="0"/>
              <a:t>Разработана российскими разработчиками</a:t>
            </a:r>
          </a:p>
        </p:txBody>
      </p:sp>
    </p:spTree>
    <p:extLst>
      <p:ext uri="{BB962C8B-B14F-4D97-AF65-F5344CB8AC3E}">
        <p14:creationId xmlns:p14="http://schemas.microsoft.com/office/powerpoint/2010/main" val="6075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679E9-335C-1C40-82BA-CB5D4684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Оповещения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AAB94B-9420-3D45-879D-3EF065E1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реакции на инциденты</a:t>
            </a:r>
          </a:p>
          <a:p>
            <a:r>
              <a:rPr lang="ru-RU" dirty="0"/>
              <a:t>Почти все системы имеют встроенное решение</a:t>
            </a:r>
          </a:p>
          <a:p>
            <a:r>
              <a:rPr lang="ru-RU" dirty="0"/>
              <a:t>Для </a:t>
            </a:r>
            <a:r>
              <a:rPr lang="en-US" dirty="0"/>
              <a:t>Prometheus</a:t>
            </a:r>
            <a:r>
              <a:rPr lang="ru-RU" dirty="0"/>
              <a:t>-стека – </a:t>
            </a:r>
            <a:r>
              <a:rPr lang="en-US" dirty="0" err="1"/>
              <a:t>Alertmanager</a:t>
            </a:r>
            <a:endParaRPr lang="en-US" dirty="0"/>
          </a:p>
          <a:p>
            <a:r>
              <a:rPr lang="ru-RU" dirty="0"/>
              <a:t>Рассылка </a:t>
            </a:r>
            <a:r>
              <a:rPr lang="ru-RU" dirty="0" err="1"/>
              <a:t>алертов</a:t>
            </a:r>
            <a:r>
              <a:rPr lang="ru-RU" dirty="0"/>
              <a:t> может производиться по различным каналам связи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8462C-CF58-0945-A67B-DC7F06148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4128240"/>
            <a:ext cx="5040560" cy="22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2045F-524F-4D46-B1C5-450C68CA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Проблемы мониторинга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6F22F-E549-9044-89CA-8F3769E5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 хранение большого метрик</a:t>
            </a:r>
          </a:p>
          <a:p>
            <a:r>
              <a:rPr lang="ru-RU" dirty="0"/>
              <a:t>Возможно повышение нагрузки на сервера сервисами мониторинга</a:t>
            </a:r>
          </a:p>
          <a:p>
            <a:r>
              <a:rPr lang="ru-RU" dirty="0"/>
              <a:t>Нужен мониторинг мониторинга</a:t>
            </a:r>
          </a:p>
          <a:p>
            <a:r>
              <a:rPr lang="ru-RU" dirty="0"/>
              <a:t>Оповещения должны быть строго регламентированы и не создавать информационного шума</a:t>
            </a:r>
          </a:p>
        </p:txBody>
      </p:sp>
    </p:spTree>
    <p:extLst>
      <p:ext uri="{BB962C8B-B14F-4D97-AF65-F5344CB8AC3E}">
        <p14:creationId xmlns:p14="http://schemas.microsoft.com/office/powerpoint/2010/main" val="30724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26AA4-08E9-A54B-9C3C-09949E24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Часть 2. </a:t>
            </a:r>
            <a:r>
              <a:rPr lang="ru-RU" b="1" dirty="0" err="1"/>
              <a:t>Журналирование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B64B4-DE0A-F74C-B2B7-0BDC4494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Что такое </a:t>
            </a:r>
            <a:r>
              <a:rPr lang="ru-RU" dirty="0" err="1"/>
              <a:t>журналирование</a:t>
            </a:r>
            <a:r>
              <a:rPr lang="ru-RU" dirty="0"/>
              <a:t>?</a:t>
            </a:r>
          </a:p>
          <a:p>
            <a:r>
              <a:rPr lang="ru-RU" dirty="0"/>
              <a:t>Зачем нам </a:t>
            </a:r>
            <a:r>
              <a:rPr lang="ru-RU" dirty="0" err="1"/>
              <a:t>журналирование</a:t>
            </a:r>
            <a:r>
              <a:rPr lang="ru-RU" dirty="0"/>
              <a:t>?</a:t>
            </a:r>
            <a:endParaRPr lang="en-US" dirty="0"/>
          </a:p>
          <a:p>
            <a:r>
              <a:rPr lang="ru-RU" dirty="0"/>
              <a:t>Как </a:t>
            </a:r>
            <a:r>
              <a:rPr lang="ru-RU" dirty="0" err="1"/>
              <a:t>журналировать</a:t>
            </a:r>
            <a:r>
              <a:rPr lang="ru-RU" dirty="0"/>
              <a:t>?</a:t>
            </a:r>
            <a:endParaRPr lang="en-US" dirty="0"/>
          </a:p>
          <a:p>
            <a:r>
              <a:rPr lang="en-US" dirty="0" err="1"/>
              <a:t>Rsyslog</a:t>
            </a:r>
            <a:endParaRPr lang="en-US" dirty="0"/>
          </a:p>
          <a:p>
            <a:r>
              <a:rPr lang="en-US" dirty="0"/>
              <a:t>ELK/EFK</a:t>
            </a:r>
          </a:p>
          <a:p>
            <a:r>
              <a:rPr lang="en-US" dirty="0"/>
              <a:t>Graylog2</a:t>
            </a:r>
          </a:p>
          <a:p>
            <a:r>
              <a:rPr lang="en-US" dirty="0"/>
              <a:t>Grafana Loki</a:t>
            </a:r>
          </a:p>
          <a:p>
            <a:r>
              <a:rPr lang="en-US" dirty="0" err="1"/>
              <a:t>Monq</a:t>
            </a:r>
            <a:endParaRPr lang="en-US" dirty="0"/>
          </a:p>
          <a:p>
            <a:r>
              <a:rPr lang="ru-RU" dirty="0"/>
              <a:t>Проблемы </a:t>
            </a:r>
            <a:r>
              <a:rPr lang="ru-RU" dirty="0" err="1"/>
              <a:t>журналирования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D515-3DD5-F6D7-DDEB-C4971AB1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у нас есть?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C15CB-4973-95E4-8D0A-82A96F774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Сервера под управлением некоторой ОС</a:t>
            </a:r>
          </a:p>
          <a:p>
            <a:pPr>
              <a:lnSpc>
                <a:spcPct val="120000"/>
              </a:lnSpc>
            </a:pPr>
            <a:r>
              <a:rPr lang="ru-RU" dirty="0"/>
              <a:t>Сеть и сетевое оборудование</a:t>
            </a:r>
          </a:p>
          <a:p>
            <a:pPr>
              <a:lnSpc>
                <a:spcPct val="120000"/>
              </a:lnSpc>
            </a:pPr>
            <a:r>
              <a:rPr lang="ru-RU" dirty="0"/>
              <a:t>Вспомогательное</a:t>
            </a:r>
            <a:r>
              <a:rPr lang="en-US" dirty="0"/>
              <a:t> (DNS, DHCP, Backup, …)</a:t>
            </a:r>
          </a:p>
          <a:p>
            <a:pPr>
              <a:lnSpc>
                <a:spcPct val="120000"/>
              </a:lnSpc>
            </a:pPr>
            <a:r>
              <a:rPr lang="en-US" dirty="0"/>
              <a:t>Continuous integration / Continuous delivery (CI/CD)</a:t>
            </a:r>
          </a:p>
          <a:p>
            <a:pPr>
              <a:lnSpc>
                <a:spcPct val="120000"/>
              </a:lnSpc>
            </a:pPr>
            <a:r>
              <a:rPr lang="en-US" dirty="0"/>
              <a:t>Load balancing (LB), fault-tolerance (FT), high availability (HA)</a:t>
            </a:r>
          </a:p>
          <a:p>
            <a:pPr>
              <a:lnSpc>
                <a:spcPct val="120000"/>
              </a:lnSpc>
            </a:pPr>
            <a:r>
              <a:rPr lang="en-US" dirty="0"/>
              <a:t>Supervision, orchestration, </a:t>
            </a:r>
            <a:r>
              <a:rPr lang="en-US" dirty="0">
                <a:solidFill>
                  <a:srgbClr val="7030A0"/>
                </a:solidFill>
              </a:rPr>
              <a:t>auto-scaling, service discovery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Infrastructure automation &amp; infrastructure as code (</a:t>
            </a:r>
            <a:r>
              <a:rPr lang="en-US" dirty="0" err="1">
                <a:solidFill>
                  <a:srgbClr val="C00000"/>
                </a:solidFill>
              </a:rPr>
              <a:t>IaC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</a:rPr>
              <a:t>Monitoring &amp; logging</a:t>
            </a:r>
            <a:endParaRPr lang="ru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83F5B-5044-B14A-9141-A51CBC62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ru-RU" b="1" dirty="0" err="1"/>
              <a:t>журналирование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6CEF6A-8A7F-3349-8ADD-45D76AADD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169356"/>
            <a:ext cx="10157354" cy="15111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/>
              <a:t>Журнал</a:t>
            </a:r>
            <a:r>
              <a:rPr lang="ru-RU" dirty="0"/>
              <a:t> - к</a:t>
            </a:r>
            <a:r>
              <a:rPr lang="ru-RU" dirty="0">
                <a:effectLst/>
              </a:rPr>
              <a:t>нига или тетрадь для периодической записи наблюдений, событий, решений, операций. Вахтенный ж. Ж. заседаний.</a:t>
            </a:r>
            <a:endParaRPr lang="en-US" dirty="0">
              <a:effectLst/>
            </a:endParaRPr>
          </a:p>
          <a:p>
            <a:pPr marL="0" indent="0" algn="r">
              <a:buNone/>
            </a:pPr>
            <a:r>
              <a:rPr lang="en-US" dirty="0"/>
              <a:t>// </a:t>
            </a:r>
            <a:r>
              <a:rPr lang="ru-RU" dirty="0"/>
              <a:t>Толковый словарь Ожегова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AE0352-EC4F-C046-AA7A-419900D6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74" y="4008952"/>
            <a:ext cx="5075294" cy="2588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75BFC8-A4B1-DD4A-9580-2E8027C7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4013553"/>
            <a:ext cx="4244147" cy="2583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1646C8-C3B0-9C49-8A64-5CA86A862110}"/>
              </a:ext>
            </a:extLst>
          </p:cNvPr>
          <p:cNvSpPr txBox="1"/>
          <p:nvPr/>
        </p:nvSpPr>
        <p:spPr>
          <a:xfrm>
            <a:off x="7058066" y="6029777"/>
            <a:ext cx="332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Покажи мне журнал</a:t>
            </a:r>
          </a:p>
        </p:txBody>
      </p:sp>
    </p:spTree>
    <p:extLst>
      <p:ext uri="{BB962C8B-B14F-4D97-AF65-F5344CB8AC3E}">
        <p14:creationId xmlns:p14="http://schemas.microsoft.com/office/powerpoint/2010/main" val="21668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ACCE58-01D9-C047-8CBE-11FCF38A5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0" y="4005064"/>
            <a:ext cx="4251705" cy="25884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583F5B-5044-B14A-9141-A51CBC62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ru-RU" b="1" dirty="0" err="1"/>
              <a:t>журналирование</a:t>
            </a:r>
            <a:r>
              <a:rPr lang="ru-RU" b="1" dirty="0"/>
              <a:t>?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3D2580-405E-A440-A2CB-9000181A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72816"/>
            <a:ext cx="10157354" cy="2377434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/>
              <a:t>Журналирование</a:t>
            </a:r>
            <a:r>
              <a:rPr lang="ru-RU" dirty="0"/>
              <a:t> (англ. </a:t>
            </a:r>
            <a:r>
              <a:rPr lang="en" b="1" dirty="0"/>
              <a:t>logging</a:t>
            </a:r>
            <a:r>
              <a:rPr lang="en" dirty="0"/>
              <a:t>) — </a:t>
            </a:r>
            <a:r>
              <a:rPr lang="ru-RU" dirty="0"/>
              <a:t>форма автоматической записи в </a:t>
            </a:r>
            <a:r>
              <a:rPr lang="ru-RU" b="1" dirty="0"/>
              <a:t>хронологическом порядке </a:t>
            </a:r>
            <a:r>
              <a:rPr lang="ru-RU" dirty="0"/>
              <a:t>операций в ИТ, процесс записи информации о происходящих в рамках какого-либо процесса с некоторым объектом событиях, например, в файл регистрации или в базу данных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35629F-B312-BC40-BF4E-96D93A870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10" y="4005064"/>
            <a:ext cx="5172058" cy="258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F583EF-E7A5-5543-9B9F-B7A3F9A15F0B}"/>
              </a:ext>
            </a:extLst>
          </p:cNvPr>
          <p:cNvSpPr txBox="1"/>
          <p:nvPr/>
        </p:nvSpPr>
        <p:spPr>
          <a:xfrm>
            <a:off x="7596904" y="602128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Превосходно</a:t>
            </a:r>
          </a:p>
        </p:txBody>
      </p:sp>
    </p:spTree>
    <p:extLst>
      <p:ext uri="{BB962C8B-B14F-4D97-AF65-F5344CB8AC3E}">
        <p14:creationId xmlns:p14="http://schemas.microsoft.com/office/powerpoint/2010/main" val="20171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2D13B-3A36-A542-A3F7-917A13A1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</a:t>
            </a:r>
            <a:r>
              <a:rPr lang="en-US" b="1" dirty="0"/>
              <a:t> </a:t>
            </a:r>
            <a:r>
              <a:rPr lang="ru-RU" b="1" dirty="0"/>
              <a:t>нам </a:t>
            </a:r>
            <a:r>
              <a:rPr lang="ru-RU" b="1" dirty="0" err="1"/>
              <a:t>журналирование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7AE57C-DE60-3241-835F-1813F4246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Отладка и разбор аварий</a:t>
            </a:r>
          </a:p>
          <a:p>
            <a:r>
              <a:rPr lang="ru-RU" dirty="0"/>
              <a:t>Разбор журналов доступа и инцидентов ИБ</a:t>
            </a:r>
          </a:p>
          <a:p>
            <a:r>
              <a:rPr lang="ru-RU" dirty="0"/>
              <a:t>Поиск аномалий и оповещение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(Alerting)</a:t>
            </a:r>
          </a:p>
          <a:p>
            <a:r>
              <a:rPr lang="ru-RU" dirty="0"/>
              <a:t>Обеспечение целостности и восстановление данных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(ex.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Write-Ahead Logging - WAL)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4FDD9B-C80A-D641-9CB1-ACDDEE7E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stderr – </a:t>
            </a:r>
            <a:r>
              <a:rPr lang="ru-RU" dirty="0"/>
              <a:t>поток вывода </a:t>
            </a:r>
            <a:r>
              <a:rPr lang="en-US" dirty="0"/>
              <a:t>”</a:t>
            </a:r>
            <a:r>
              <a:rPr lang="ru-RU" dirty="0"/>
              <a:t>ошибок</a:t>
            </a:r>
            <a:r>
              <a:rPr lang="en-US" dirty="0"/>
              <a:t>”, UNIX</a:t>
            </a:r>
          </a:p>
          <a:p>
            <a:r>
              <a:rPr lang="en-US" dirty="0"/>
              <a:t>syslog (sys[k]</a:t>
            </a:r>
            <a:r>
              <a:rPr lang="en-US" dirty="0" err="1"/>
              <a:t>logd</a:t>
            </a:r>
            <a:r>
              <a:rPr lang="en-US" dirty="0"/>
              <a:t>, 1980) – </a:t>
            </a:r>
            <a:r>
              <a:rPr lang="ru-RU" dirty="0"/>
              <a:t>заложил основы протокола</a:t>
            </a:r>
            <a:r>
              <a:rPr lang="en-US" dirty="0"/>
              <a:t> syslog</a:t>
            </a:r>
          </a:p>
          <a:p>
            <a:r>
              <a:rPr lang="en-US" dirty="0"/>
              <a:t>syslog-ng </a:t>
            </a:r>
            <a:r>
              <a:rPr lang="ru-RU" dirty="0"/>
              <a:t>(1998) – расширение фильтрами,</a:t>
            </a:r>
            <a:r>
              <a:rPr lang="en-US" dirty="0"/>
              <a:t> </a:t>
            </a:r>
            <a:r>
              <a:rPr lang="en-US" b="1" dirty="0"/>
              <a:t>TCP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TLS</a:t>
            </a:r>
          </a:p>
          <a:p>
            <a:r>
              <a:rPr lang="en-US" dirty="0" err="1"/>
              <a:t>rsyslog</a:t>
            </a:r>
            <a:r>
              <a:rPr lang="en-US" dirty="0"/>
              <a:t> (2004) – </a:t>
            </a:r>
            <a:r>
              <a:rPr lang="ru-RU" dirty="0"/>
              <a:t>расширение </a:t>
            </a:r>
            <a:r>
              <a:rPr lang="en-US" dirty="0"/>
              <a:t>RELP, buffer, </a:t>
            </a:r>
            <a:r>
              <a:rPr lang="ru-RU" dirty="0"/>
              <a:t>модули</a:t>
            </a:r>
            <a:endParaRPr lang="en-US" dirty="0"/>
          </a:p>
          <a:p>
            <a:r>
              <a:rPr lang="en-US" dirty="0" err="1"/>
              <a:t>Loggly</a:t>
            </a:r>
            <a:r>
              <a:rPr lang="ru-RU" dirty="0"/>
              <a:t> (2009)</a:t>
            </a:r>
            <a:r>
              <a:rPr lang="en-US" dirty="0"/>
              <a:t>, Splunk, </a:t>
            </a:r>
            <a:r>
              <a:rPr lang="ru-RU" dirty="0"/>
              <a:t>облачные и платные решения </a:t>
            </a:r>
            <a:r>
              <a:rPr lang="en-US" dirty="0"/>
              <a:t>…</a:t>
            </a:r>
          </a:p>
          <a:p>
            <a:r>
              <a:rPr lang="en-US" dirty="0"/>
              <a:t>Apache Flume (2009) – </a:t>
            </a:r>
            <a:r>
              <a:rPr lang="ru-RU" dirty="0"/>
              <a:t>как часть </a:t>
            </a:r>
            <a:r>
              <a:rPr lang="en-US" dirty="0"/>
              <a:t>Hadoop</a:t>
            </a:r>
          </a:p>
          <a:p>
            <a:r>
              <a:rPr lang="en-US" dirty="0" err="1"/>
              <a:t>journald</a:t>
            </a:r>
            <a:r>
              <a:rPr lang="en-US" dirty="0"/>
              <a:t> (2010) - </a:t>
            </a:r>
            <a:r>
              <a:rPr lang="ru-RU" dirty="0"/>
              <a:t>как часть проекта </a:t>
            </a:r>
            <a:r>
              <a:rPr lang="en-US" dirty="0"/>
              <a:t>system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2665C10-2BC7-FC41-A9C8-9B064493BB7B}"/>
              </a:ext>
            </a:extLst>
          </p:cNvPr>
          <p:cNvCxnSpPr>
            <a:cxnSpLocks/>
          </p:cNvCxnSpPr>
          <p:nvPr/>
        </p:nvCxnSpPr>
        <p:spPr>
          <a:xfrm flipV="1">
            <a:off x="9838828" y="5754670"/>
            <a:ext cx="710187" cy="41048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E4725B-3D59-064C-B490-316C8BB6CD50}"/>
              </a:ext>
            </a:extLst>
          </p:cNvPr>
          <p:cNvSpPr/>
          <p:nvPr/>
        </p:nvSpPr>
        <p:spPr>
          <a:xfrm>
            <a:off x="10753082" y="5517086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3F9ECC3-9BAB-8D47-879A-914778324801}"/>
              </a:ext>
            </a:extLst>
          </p:cNvPr>
          <p:cNvCxnSpPr>
            <a:cxnSpLocks/>
          </p:cNvCxnSpPr>
          <p:nvPr/>
        </p:nvCxnSpPr>
        <p:spPr>
          <a:xfrm flipV="1">
            <a:off x="9838828" y="6003140"/>
            <a:ext cx="612068" cy="16201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D35D53-BAA1-D546-879D-ACA56223FED5}"/>
              </a:ext>
            </a:extLst>
          </p:cNvPr>
          <p:cNvSpPr/>
          <p:nvPr/>
        </p:nvSpPr>
        <p:spPr>
          <a:xfrm>
            <a:off x="10601989" y="5679104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9DEF7-3E48-C04E-AB25-FC9224E3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</a:t>
            </a:r>
            <a:r>
              <a:rPr lang="ru-RU" b="1" dirty="0" err="1"/>
              <a:t>журналировать</a:t>
            </a:r>
            <a:r>
              <a:rPr lang="ru-RU" b="1" dirty="0"/>
              <a:t>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3DDB7C-CE5D-F742-9C61-D8404A26144B}"/>
              </a:ext>
            </a:extLst>
          </p:cNvPr>
          <p:cNvSpPr/>
          <p:nvPr/>
        </p:nvSpPr>
        <p:spPr>
          <a:xfrm>
            <a:off x="5082832" y="5839203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BB823C-A28F-B449-81C0-A09BB8861DD3}"/>
              </a:ext>
            </a:extLst>
          </p:cNvPr>
          <p:cNvSpPr/>
          <p:nvPr/>
        </p:nvSpPr>
        <p:spPr>
          <a:xfrm>
            <a:off x="7855411" y="5848164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1FE74B-D00F-5047-A2FB-532BA62C9251}"/>
              </a:ext>
            </a:extLst>
          </p:cNvPr>
          <p:cNvSpPr/>
          <p:nvPr/>
        </p:nvSpPr>
        <p:spPr>
          <a:xfrm>
            <a:off x="10450896" y="5842390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CE04AAB-77EC-1A47-89C3-54CCAF6E13F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243343" y="6172200"/>
            <a:ext cx="61206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944A07B-40AF-3C41-8E07-3064610303F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838828" y="6165158"/>
            <a:ext cx="612068" cy="1268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1E4E15-BD5B-0649-931C-656743D60B2F}"/>
              </a:ext>
            </a:extLst>
          </p:cNvPr>
          <p:cNvSpPr txBox="1"/>
          <p:nvPr/>
        </p:nvSpPr>
        <p:spPr>
          <a:xfrm>
            <a:off x="6283711" y="593319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stderr</a:t>
            </a:r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0D58CF2-15B2-CA4A-8732-367268330FCB}"/>
              </a:ext>
            </a:extLst>
          </p:cNvPr>
          <p:cNvCxnSpPr>
            <a:cxnSpLocks/>
          </p:cNvCxnSpPr>
          <p:nvPr/>
        </p:nvCxnSpPr>
        <p:spPr>
          <a:xfrm>
            <a:off x="5730904" y="6172200"/>
            <a:ext cx="61206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A1773B-1D7B-5B41-9E3F-AB278BF8CD37}"/>
              </a:ext>
            </a:extLst>
          </p:cNvPr>
          <p:cNvSpPr txBox="1"/>
          <p:nvPr/>
        </p:nvSpPr>
        <p:spPr>
          <a:xfrm>
            <a:off x="9137438" y="5913433"/>
            <a:ext cx="67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55F70C3-F28E-3745-8671-41F83112B4C8}"/>
              </a:ext>
            </a:extLst>
          </p:cNvPr>
          <p:cNvCxnSpPr>
            <a:cxnSpLocks/>
          </p:cNvCxnSpPr>
          <p:nvPr/>
        </p:nvCxnSpPr>
        <p:spPr>
          <a:xfrm>
            <a:off x="8503483" y="6144266"/>
            <a:ext cx="612068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6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8" grpId="0" animBg="1"/>
      <p:bldP spid="6" grpId="0" animBg="1"/>
      <p:bldP spid="7" grpId="0" animBg="1"/>
      <p:bldP spid="22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9DEF7-3E48-C04E-AB25-FC9224E3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</a:t>
            </a:r>
            <a:r>
              <a:rPr lang="ru-RU" b="1" dirty="0" err="1"/>
              <a:t>журналировать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FDD9B-C80A-D641-9CB1-ACDDEE7E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ELK/EFK (2010, JVM) – Elasticsearch, Logstash (</a:t>
            </a:r>
            <a:r>
              <a:rPr lang="en-US" dirty="0" err="1"/>
              <a:t>Filebeat</a:t>
            </a:r>
            <a:r>
              <a:rPr lang="en-US" dirty="0"/>
              <a:t>), Kibana</a:t>
            </a:r>
          </a:p>
          <a:p>
            <a:r>
              <a:rPr lang="en-US" dirty="0" err="1"/>
              <a:t>Fluentd</a:t>
            </a:r>
            <a:r>
              <a:rPr lang="ru-RU" dirty="0"/>
              <a:t> (2011</a:t>
            </a:r>
            <a:r>
              <a:rPr lang="en-US" dirty="0"/>
              <a:t>, Ruby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децентрализованный сбор данных</a:t>
            </a:r>
            <a:endParaRPr lang="en-US" dirty="0"/>
          </a:p>
          <a:p>
            <a:r>
              <a:rPr lang="en" dirty="0"/>
              <a:t>Graylog2 (2015)</a:t>
            </a:r>
            <a:r>
              <a:rPr lang="ru-RU" dirty="0"/>
              <a:t> – менеджер логов из разных источников</a:t>
            </a:r>
            <a:endParaRPr lang="en-US" dirty="0"/>
          </a:p>
          <a:p>
            <a:r>
              <a:rPr lang="en" dirty="0"/>
              <a:t>Grafana Loki</a:t>
            </a:r>
            <a:r>
              <a:rPr lang="en-US" dirty="0"/>
              <a:t> (2018) </a:t>
            </a:r>
            <a:r>
              <a:rPr lang="ru-RU" dirty="0"/>
              <a:t>– система агрегации логов, проще</a:t>
            </a:r>
            <a:endParaRPr lang="en-US" dirty="0"/>
          </a:p>
          <a:p>
            <a:r>
              <a:rPr lang="en-US" dirty="0"/>
              <a:t>MONQ (2019) – </a:t>
            </a:r>
            <a:r>
              <a:rPr lang="ru-RU" dirty="0"/>
              <a:t>российская разработка основы под </a:t>
            </a:r>
            <a:r>
              <a:rPr lang="en" dirty="0"/>
              <a:t>AIOps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(И прочее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560B8-23CF-D044-B7C9-FDB2A7ED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rsyslog</a:t>
            </a:r>
            <a:endParaRPr lang="ru-RU" b="1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EF82EFA-516A-3248-86A6-2BE8A03A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</a:t>
            </a:r>
            <a:br>
              <a:rPr lang="en" dirty="0"/>
            </a:br>
            <a:r>
              <a:rPr lang="en" b="1" dirty="0"/>
              <a:t>R</a:t>
            </a:r>
            <a:r>
              <a:rPr lang="en" dirty="0"/>
              <a:t>ocket-fast</a:t>
            </a:r>
            <a:br>
              <a:rPr lang="en" dirty="0"/>
            </a:br>
            <a:r>
              <a:rPr lang="en" b="1" dirty="0" err="1"/>
              <a:t>SYS</a:t>
            </a:r>
            <a:r>
              <a:rPr lang="en" dirty="0" err="1"/>
              <a:t>tem</a:t>
            </a:r>
            <a:r>
              <a:rPr lang="en" dirty="0"/>
              <a:t> for</a:t>
            </a:r>
            <a:br>
              <a:rPr lang="en" dirty="0"/>
            </a:br>
            <a:r>
              <a:rPr lang="en" b="1" dirty="0"/>
              <a:t>LOG</a:t>
            </a:r>
            <a:r>
              <a:rPr lang="en" dirty="0"/>
              <a:t> processing</a:t>
            </a:r>
          </a:p>
          <a:p>
            <a:r>
              <a:rPr lang="ru-RU" dirty="0"/>
              <a:t>Сбор,</a:t>
            </a:r>
            <a:br>
              <a:rPr lang="ru-RU" dirty="0"/>
            </a:br>
            <a:r>
              <a:rPr lang="ru-RU" dirty="0"/>
              <a:t>фильтрация,</a:t>
            </a:r>
            <a:br>
              <a:rPr lang="ru-RU" dirty="0"/>
            </a:br>
            <a:r>
              <a:rPr lang="ru-RU" dirty="0"/>
              <a:t>отправка журналов</a:t>
            </a:r>
            <a:endParaRPr lang="en-US" dirty="0"/>
          </a:p>
          <a:p>
            <a:r>
              <a:rPr lang="en-US" dirty="0"/>
              <a:t>Facility code</a:t>
            </a:r>
          </a:p>
          <a:p>
            <a:r>
              <a:rPr lang="en" dirty="0"/>
              <a:t>Severity level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DF6B8E-D175-4B48-BD54-C0707508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74340"/>
            <a:ext cx="6309320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7FB8E-7C64-834F-9CED-08C4594C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ELK/EFK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423F7-9E84-AE48-A91D-CA35CDC65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Elasticsearch (DB)</a:t>
            </a:r>
          </a:p>
          <a:p>
            <a:r>
              <a:rPr lang="en" dirty="0"/>
              <a:t>Logstash/</a:t>
            </a:r>
            <a:r>
              <a:rPr lang="en" dirty="0" err="1"/>
              <a:t>Filebeat</a:t>
            </a:r>
            <a:endParaRPr lang="en" dirty="0"/>
          </a:p>
          <a:p>
            <a:r>
              <a:rPr lang="en" dirty="0"/>
              <a:t>Kibana (UI)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FEF81-752C-0A41-8CB7-8F30DB3E5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14300"/>
          <a:stretch/>
        </p:blipFill>
        <p:spPr>
          <a:xfrm>
            <a:off x="4654252" y="1916832"/>
            <a:ext cx="7105135" cy="4695969"/>
          </a:xfrm>
          <a:prstGeom prst="rect">
            <a:avLst/>
          </a:prstGeom>
        </p:spPr>
      </p:pic>
      <p:sp>
        <p:nvSpPr>
          <p:cNvPr id="6" name="Знак запрета 5">
            <a:extLst>
              <a:ext uri="{FF2B5EF4-FFF2-40B4-BE49-F238E27FC236}">
                <a16:creationId xmlns:a16="http://schemas.microsoft.com/office/drawing/2014/main" id="{7FCD70DE-6C0A-B042-A154-0E9AD5720541}"/>
              </a:ext>
            </a:extLst>
          </p:cNvPr>
          <p:cNvSpPr/>
          <p:nvPr/>
        </p:nvSpPr>
        <p:spPr>
          <a:xfrm>
            <a:off x="5730186" y="5669802"/>
            <a:ext cx="619223" cy="619223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30495-4826-604E-A9B5-D9E3DCB7FD61}"/>
              </a:ext>
            </a:extLst>
          </p:cNvPr>
          <p:cNvSpPr txBox="1"/>
          <p:nvPr/>
        </p:nvSpPr>
        <p:spPr>
          <a:xfrm>
            <a:off x="6279235" y="6052930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может быть и</a:t>
            </a:r>
            <a:r>
              <a:rPr lang="ru-RU" b="1" dirty="0"/>
              <a:t> </a:t>
            </a:r>
            <a:r>
              <a:rPr lang="en-US" b="1" dirty="0" err="1"/>
              <a:t>rsyslog</a:t>
            </a:r>
            <a:endParaRPr lang="ru-RU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4DB547-043F-D04B-A6DB-E796C4B58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08" y="442441"/>
            <a:ext cx="3225979" cy="11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C5F36E82-D101-274F-83C8-C64C6AD7F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6" b="5531"/>
          <a:stretch/>
        </p:blipFill>
        <p:spPr>
          <a:xfrm>
            <a:off x="45723" y="58316"/>
            <a:ext cx="12097378" cy="6741368"/>
          </a:xfrm>
        </p:spPr>
      </p:pic>
    </p:spTree>
    <p:extLst>
      <p:ext uri="{BB962C8B-B14F-4D97-AF65-F5344CB8AC3E}">
        <p14:creationId xmlns:p14="http://schemas.microsoft.com/office/powerpoint/2010/main" val="8554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D4F26-CE44-8A4B-B045-8875D166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Graylog</a:t>
            </a:r>
            <a:r>
              <a:rPr lang="ru-RU" b="1" dirty="0"/>
              <a:t>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E17949-E8FD-4141-81D1-A1E6F6DF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Собирает события (</a:t>
            </a:r>
            <a:r>
              <a:rPr lang="ru-RU" dirty="0" err="1"/>
              <a:t>логи</a:t>
            </a:r>
            <a:r>
              <a:rPr lang="ru-RU" dirty="0"/>
              <a:t>/отчеты/ответы) из разных источников</a:t>
            </a:r>
          </a:p>
          <a:p>
            <a:r>
              <a:rPr lang="en-US" dirty="0"/>
              <a:t>“Central log server”</a:t>
            </a:r>
            <a:endParaRPr lang="ru-RU" dirty="0"/>
          </a:p>
          <a:p>
            <a:r>
              <a:rPr lang="ru-RU" dirty="0"/>
              <a:t>Фильтрация и поиск по событиям</a:t>
            </a:r>
          </a:p>
          <a:p>
            <a:r>
              <a:rPr lang="ru-RU" dirty="0"/>
              <a:t>Оповещения, визуализация, автоматизация, создание отчетов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93DE021-7A8F-0F4D-8DBD-C9D6346C767C}"/>
              </a:ext>
            </a:extLst>
          </p:cNvPr>
          <p:cNvSpPr/>
          <p:nvPr/>
        </p:nvSpPr>
        <p:spPr>
          <a:xfrm>
            <a:off x="4582244" y="4491983"/>
            <a:ext cx="15121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Graylog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800C380-2AC9-4849-BCEA-57CA9808F584}"/>
              </a:ext>
            </a:extLst>
          </p:cNvPr>
          <p:cNvSpPr/>
          <p:nvPr/>
        </p:nvSpPr>
        <p:spPr>
          <a:xfrm>
            <a:off x="2782044" y="5824736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61D0E45-8591-854F-BB52-E3D8EE75B4CF}"/>
              </a:ext>
            </a:extLst>
          </p:cNvPr>
          <p:cNvSpPr/>
          <p:nvPr/>
        </p:nvSpPr>
        <p:spPr>
          <a:xfrm>
            <a:off x="6094412" y="5824736"/>
            <a:ext cx="18002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317CC-BD06-D446-878D-F449505468C3}"/>
              </a:ext>
            </a:extLst>
          </p:cNvPr>
          <p:cNvSpPr txBox="1"/>
          <p:nvPr/>
        </p:nvSpPr>
        <p:spPr>
          <a:xfrm>
            <a:off x="1933278" y="5068047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конфигурация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45725-0FD0-4E46-A493-4A352D85B7B4}"/>
              </a:ext>
            </a:extLst>
          </p:cNvPr>
          <p:cNvSpPr txBox="1"/>
          <p:nvPr/>
        </p:nvSpPr>
        <p:spPr>
          <a:xfrm>
            <a:off x="6431615" y="5060809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события</a:t>
            </a: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28D69C86-6B5A-5946-B0D9-CCB7404A7EB5}"/>
              </a:ext>
            </a:extLst>
          </p:cNvPr>
          <p:cNvSpPr/>
          <p:nvPr/>
        </p:nvSpPr>
        <p:spPr>
          <a:xfrm>
            <a:off x="7956128" y="4203951"/>
            <a:ext cx="151216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5896634-551E-1345-AE16-353128D5BD30}"/>
              </a:ext>
            </a:extLst>
          </p:cNvPr>
          <p:cNvCxnSpPr>
            <a:cxnSpLocks/>
          </p:cNvCxnSpPr>
          <p:nvPr/>
        </p:nvCxnSpPr>
        <p:spPr>
          <a:xfrm flipH="1">
            <a:off x="6149761" y="4491983"/>
            <a:ext cx="1723275" cy="288032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CB9D8EC-68F9-8E40-A8F6-6EADA5D6202E}"/>
              </a:ext>
            </a:extLst>
          </p:cNvPr>
          <p:cNvCxnSpPr>
            <a:cxnSpLocks/>
          </p:cNvCxnSpPr>
          <p:nvPr/>
        </p:nvCxnSpPr>
        <p:spPr>
          <a:xfrm flipV="1">
            <a:off x="4185291" y="5082277"/>
            <a:ext cx="396953" cy="676036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680C645-0F13-6F43-9482-96AB84845B55}"/>
              </a:ext>
            </a:extLst>
          </p:cNvPr>
          <p:cNvCxnSpPr>
            <a:cxnSpLocks/>
          </p:cNvCxnSpPr>
          <p:nvPr/>
        </p:nvCxnSpPr>
        <p:spPr>
          <a:xfrm flipH="1" flipV="1">
            <a:off x="6094412" y="5082277"/>
            <a:ext cx="337204" cy="676036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6452EB5-73B1-AD46-8C9C-C3A8B1CA5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309615"/>
            <a:ext cx="2489964" cy="104125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5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5A5363EC-3636-6C48-BF97-5A2F9E15F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2" y="40341"/>
            <a:ext cx="10717460" cy="6785327"/>
          </a:xfrm>
        </p:spPr>
      </p:pic>
    </p:spTree>
    <p:extLst>
      <p:ext uri="{BB962C8B-B14F-4D97-AF65-F5344CB8AC3E}">
        <p14:creationId xmlns:p14="http://schemas.microsoft.com/office/powerpoint/2010/main" val="4529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26AA4-08E9-A54B-9C3C-09949E24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Часть 1. Мониторинг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EB64B4-DE0A-F74C-B2B7-0BDC4494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Что такое мониторинг?</a:t>
            </a:r>
          </a:p>
          <a:p>
            <a:r>
              <a:rPr lang="ru-RU" dirty="0"/>
              <a:t>Зачем нам мониторинг?</a:t>
            </a:r>
            <a:endParaRPr lang="en-US" dirty="0"/>
          </a:p>
          <a:p>
            <a:r>
              <a:rPr lang="ru-RU" dirty="0"/>
              <a:t>Какой бывает мониторинг?</a:t>
            </a:r>
            <a:endParaRPr lang="en-US" dirty="0"/>
          </a:p>
          <a:p>
            <a:r>
              <a:rPr lang="ru-RU" dirty="0"/>
              <a:t>Как </a:t>
            </a:r>
            <a:r>
              <a:rPr lang="ru-RU" dirty="0" err="1"/>
              <a:t>мониторить</a:t>
            </a:r>
            <a:r>
              <a:rPr lang="ru-RU" dirty="0"/>
              <a:t>?</a:t>
            </a:r>
          </a:p>
          <a:p>
            <a:r>
              <a:rPr lang="en-US" dirty="0"/>
              <a:t>Nagios</a:t>
            </a:r>
          </a:p>
          <a:p>
            <a:r>
              <a:rPr lang="en-US" dirty="0"/>
              <a:t>Zabbix</a:t>
            </a:r>
          </a:p>
          <a:p>
            <a:r>
              <a:rPr lang="en-US" dirty="0"/>
              <a:t>Prometheus</a:t>
            </a:r>
          </a:p>
          <a:p>
            <a:r>
              <a:rPr lang="en-US" dirty="0" err="1"/>
              <a:t>VictoriaMetrics</a:t>
            </a:r>
            <a:endParaRPr lang="en-US" dirty="0"/>
          </a:p>
          <a:p>
            <a:r>
              <a:rPr lang="ru-RU" dirty="0"/>
              <a:t>Оповещения</a:t>
            </a:r>
            <a:endParaRPr lang="en-US" dirty="0"/>
          </a:p>
          <a:p>
            <a:r>
              <a:rPr lang="ru-RU" dirty="0"/>
              <a:t>Проблемы мониторинга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2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A032B-B813-B549-946B-59BF33B7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Grafana Loki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CD91A-C71F-5F42-A7CA-1A300B81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10157354" cy="3823320"/>
          </a:xfrm>
        </p:spPr>
        <p:txBody>
          <a:bodyPr>
            <a:normAutofit/>
          </a:bodyPr>
          <a:lstStyle/>
          <a:p>
            <a:r>
              <a:rPr lang="ru-RU" dirty="0"/>
              <a:t>В отличие от других подобных систем </a:t>
            </a:r>
            <a:r>
              <a:rPr lang="en" dirty="0"/>
              <a:t>Loki </a:t>
            </a:r>
            <a:r>
              <a:rPr lang="ru-RU" dirty="0"/>
              <a:t>основан на идее индексировать только метаданные логов — </a:t>
            </a:r>
            <a:r>
              <a:rPr lang="en" dirty="0"/>
              <a:t>labels (</a:t>
            </a:r>
            <a:r>
              <a:rPr lang="ru-RU" dirty="0"/>
              <a:t>так же, как и в </a:t>
            </a:r>
            <a:r>
              <a:rPr lang="en" dirty="0"/>
              <a:t>Prometheus), a </a:t>
            </a:r>
            <a:r>
              <a:rPr lang="ru-RU" dirty="0"/>
              <a:t>сами </a:t>
            </a:r>
            <a:r>
              <a:rPr lang="ru-RU" dirty="0" err="1"/>
              <a:t>логи</a:t>
            </a:r>
            <a:r>
              <a:rPr lang="ru-RU" dirty="0"/>
              <a:t> сжимать рядом в отдельные блоки</a:t>
            </a:r>
          </a:p>
          <a:p>
            <a:r>
              <a:rPr lang="ru-RU" dirty="0" err="1"/>
              <a:t>Т.о</a:t>
            </a:r>
            <a:r>
              <a:rPr lang="ru-RU" dirty="0"/>
              <a:t>. получаем небольшой индекс</a:t>
            </a:r>
            <a:r>
              <a:rPr lang="en-US" dirty="0"/>
              <a:t> </a:t>
            </a:r>
            <a:r>
              <a:rPr lang="ru-RU" dirty="0"/>
              <a:t>и можем искать данные, фильтруя их по времени и по проиндексированным полям, затем сканируя оставшееся регулярными выражениями или поиском подстроки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0B8C81-1E95-B745-A269-340C8E5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153767"/>
            <a:ext cx="2232248" cy="13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3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A032B-B813-B549-946B-59BF33B7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Grafana Loki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CD91A-C71F-5F42-A7CA-1A300B81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844824"/>
            <a:ext cx="10157354" cy="3168352"/>
          </a:xfrm>
        </p:spPr>
        <p:txBody>
          <a:bodyPr>
            <a:normAutofit/>
          </a:bodyPr>
          <a:lstStyle/>
          <a:p>
            <a:r>
              <a:rPr lang="ru-RU" dirty="0"/>
              <a:t>Требует меньше памяти, проще в обращении</a:t>
            </a:r>
          </a:p>
          <a:p>
            <a:r>
              <a:rPr lang="ru-RU" dirty="0"/>
              <a:t>Сложные запросы могут работать дольше</a:t>
            </a:r>
          </a:p>
          <a:p>
            <a:r>
              <a:rPr lang="ru-RU" dirty="0"/>
              <a:t>Писать сложные запросы – сложнее</a:t>
            </a:r>
          </a:p>
          <a:p>
            <a:r>
              <a:rPr lang="ru-RU" dirty="0"/>
              <a:t>Еще немного сыроват, но активно развивается</a:t>
            </a:r>
            <a:endParaRPr lang="en-US" dirty="0"/>
          </a:p>
          <a:p>
            <a:r>
              <a:rPr lang="ru-RU" dirty="0"/>
              <a:t>Легко интегрируется с другими решениями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0B8C81-1E95-B745-A269-340C8E504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153767"/>
            <a:ext cx="2232248" cy="13194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6105E8-481F-4E47-9B53-C547EEF48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10" y="4797152"/>
            <a:ext cx="7982203" cy="154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E0321A-7169-714E-8119-9E2BF31EE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7" y="129719"/>
            <a:ext cx="10685930" cy="6598562"/>
          </a:xfrm>
        </p:spPr>
      </p:pic>
    </p:spTree>
    <p:extLst>
      <p:ext uri="{BB962C8B-B14F-4D97-AF65-F5344CB8AC3E}">
        <p14:creationId xmlns:p14="http://schemas.microsoft.com/office/powerpoint/2010/main" val="23730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2FA0C-1293-8840-A142-E6B75565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4327244" cy="1397000"/>
          </a:xfrm>
        </p:spPr>
        <p:txBody>
          <a:bodyPr/>
          <a:lstStyle/>
          <a:p>
            <a:r>
              <a:rPr lang="en-US" b="1" dirty="0" err="1"/>
              <a:t>Monq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C6616E7-61AB-3E45-BCD6-0E242E53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76199"/>
            <a:ext cx="6251144" cy="671287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E34E2C-1E8D-2349-8EAE-D579DEBAA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7" r="11857" b="1505"/>
          <a:stretch/>
        </p:blipFill>
        <p:spPr>
          <a:xfrm>
            <a:off x="765820" y="1916832"/>
            <a:ext cx="467873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E8E26-E099-6D49-8B92-F993A64B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Проблемы </a:t>
            </a:r>
            <a:r>
              <a:rPr lang="ru-RU" b="1" dirty="0" err="1"/>
              <a:t>журналирования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37BFC-C3E1-3843-B4A0-B2EBF24E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Постоянное хранение логов может привести к значительному разрастанию занятого места на диске. Для решения этой проблемы можно:</a:t>
            </a:r>
          </a:p>
          <a:p>
            <a:pPr lvl="1"/>
            <a:r>
              <a:rPr lang="ru-RU" dirty="0"/>
              <a:t>не хранить </a:t>
            </a:r>
            <a:r>
              <a:rPr lang="ru-RU" dirty="0" err="1"/>
              <a:t>логи</a:t>
            </a:r>
            <a:r>
              <a:rPr lang="ru-RU" dirty="0"/>
              <a:t> дольше </a:t>
            </a:r>
            <a:r>
              <a:rPr lang="en-US" dirty="0"/>
              <a:t>X</a:t>
            </a:r>
            <a:r>
              <a:rPr lang="ru-RU" dirty="0"/>
              <a:t> времени / больше </a:t>
            </a:r>
            <a:r>
              <a:rPr lang="en-US" dirty="0"/>
              <a:t>Y </a:t>
            </a:r>
            <a:r>
              <a:rPr lang="ru-RU" dirty="0"/>
              <a:t>объема – для этого используется</a:t>
            </a:r>
            <a:r>
              <a:rPr lang="en-US" dirty="0"/>
              <a:t> </a:t>
            </a:r>
            <a:r>
              <a:rPr lang="en-US" b="1" dirty="0" err="1"/>
              <a:t>logrotate</a:t>
            </a:r>
            <a:endParaRPr lang="en-US" b="1" dirty="0"/>
          </a:p>
          <a:p>
            <a:pPr lvl="1"/>
            <a:r>
              <a:rPr lang="ru-RU" dirty="0"/>
              <a:t>не хранить </a:t>
            </a:r>
            <a:r>
              <a:rPr lang="ru-RU" dirty="0" err="1"/>
              <a:t>логи</a:t>
            </a:r>
            <a:r>
              <a:rPr lang="ru-RU" dirty="0"/>
              <a:t> локально, после отправки на удаленный сервер – удалять</a:t>
            </a:r>
          </a:p>
          <a:p>
            <a:r>
              <a:rPr lang="ru-RU" dirty="0"/>
              <a:t>Постоянные запись на диск могут значительно снижать производительность системы и ресурс </a:t>
            </a:r>
            <a:r>
              <a:rPr lang="en-US" dirty="0"/>
              <a:t>SSD</a:t>
            </a:r>
            <a:r>
              <a:rPr lang="ru-RU" dirty="0"/>
              <a:t>, для решения этой проблемы нужно хранить буфер логов в памяти, сбрасывать на диск реже</a:t>
            </a:r>
          </a:p>
        </p:txBody>
      </p:sp>
    </p:spTree>
    <p:extLst>
      <p:ext uri="{BB962C8B-B14F-4D97-AF65-F5344CB8AC3E}">
        <p14:creationId xmlns:p14="http://schemas.microsoft.com/office/powerpoint/2010/main" val="215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F6D01-C1F9-DA44-ADE9-EEBFDB42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logrotate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F3F886-A837-3D4A-81CD-D4115499F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62" y="1993900"/>
            <a:ext cx="7835900" cy="3886200"/>
          </a:xfrm>
        </p:spPr>
      </p:pic>
    </p:spTree>
    <p:extLst>
      <p:ext uri="{BB962C8B-B14F-4D97-AF65-F5344CB8AC3E}">
        <p14:creationId xmlns:p14="http://schemas.microsoft.com/office/powerpoint/2010/main" val="51572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8A985-B303-204C-A70A-106F0DB4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литературы, часть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BEAE2-933A-544C-8C3E-59AD6F24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Настройка </a:t>
            </a:r>
            <a:r>
              <a:rPr lang="en-US" dirty="0"/>
              <a:t>Nagios: </a:t>
            </a:r>
            <a:r>
              <a:rPr lang="en" dirty="0">
                <a:hlinkClick r:id="rId2"/>
              </a:rPr>
              <a:t>https://habr.com/ru/post/307832/</a:t>
            </a:r>
            <a:endParaRPr lang="en" dirty="0"/>
          </a:p>
          <a:p>
            <a:r>
              <a:rPr lang="ru-RU" dirty="0"/>
              <a:t>Настройка </a:t>
            </a:r>
            <a:r>
              <a:rPr lang="en" dirty="0"/>
              <a:t>Zabbix: </a:t>
            </a:r>
            <a:r>
              <a:rPr lang="en" dirty="0">
                <a:hlinkClick r:id="rId3"/>
              </a:rPr>
              <a:t>https://habr.com/ru/post/485538/</a:t>
            </a:r>
            <a:endParaRPr lang="en" dirty="0"/>
          </a:p>
          <a:p>
            <a:r>
              <a:rPr lang="en" dirty="0"/>
              <a:t>Push vs Pull metrics: </a:t>
            </a:r>
            <a:r>
              <a:rPr lang="en" dirty="0">
                <a:hlinkClick r:id="rId4"/>
              </a:rPr>
              <a:t>https://www.alibabacloud.com/blog/pull-or-push-how-to-select-monitoring-systems_599007</a:t>
            </a:r>
            <a:endParaRPr lang="en" dirty="0"/>
          </a:p>
          <a:p>
            <a:r>
              <a:rPr lang="ru-RU" dirty="0"/>
              <a:t>Настройка </a:t>
            </a:r>
            <a:r>
              <a:rPr lang="en" dirty="0" err="1"/>
              <a:t>Carbon+Graphite</a:t>
            </a:r>
            <a:r>
              <a:rPr lang="en" dirty="0"/>
              <a:t>: </a:t>
            </a:r>
            <a:r>
              <a:rPr lang="en" dirty="0">
                <a:hlinkClick r:id="rId5"/>
              </a:rPr>
              <a:t>https://habr.com/ru/post/302720/</a:t>
            </a:r>
            <a:endParaRPr lang="en" dirty="0"/>
          </a:p>
          <a:p>
            <a:r>
              <a:rPr lang="en" dirty="0" err="1"/>
              <a:t>PromQL</a:t>
            </a:r>
            <a:r>
              <a:rPr lang="en" dirty="0"/>
              <a:t>: </a:t>
            </a:r>
            <a:r>
              <a:rPr lang="en" dirty="0">
                <a:hlinkClick r:id="rId6"/>
              </a:rPr>
              <a:t>https://prometheus.io/docs/prometheus/latest/querying/basics/</a:t>
            </a:r>
            <a:endParaRPr lang="en" dirty="0"/>
          </a:p>
          <a:p>
            <a:r>
              <a:rPr lang="en" dirty="0" err="1"/>
              <a:t>VictoriaMetrics</a:t>
            </a:r>
            <a:r>
              <a:rPr lang="en" dirty="0"/>
              <a:t>: </a:t>
            </a:r>
            <a:r>
              <a:rPr lang="en" dirty="0">
                <a:hlinkClick r:id="rId7"/>
              </a:rPr>
              <a:t>https://victoriametrics.com/products/open-source/</a:t>
            </a:r>
            <a:endParaRPr lang="en" dirty="0"/>
          </a:p>
          <a:p>
            <a:endParaRPr lang="en" dirty="0"/>
          </a:p>
          <a:p>
            <a:pPr marL="0" indent="0">
              <a:buNone/>
            </a:pPr>
            <a:endParaRPr lang="en" dirty="0"/>
          </a:p>
          <a:p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48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AF9FE-08A6-154A-9FB9-A3A73CD3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литературы</a:t>
            </a:r>
            <a:r>
              <a:rPr lang="en-US" b="1" dirty="0"/>
              <a:t>, </a:t>
            </a:r>
            <a:r>
              <a:rPr lang="ru-RU" b="1" dirty="0"/>
              <a:t>часть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8AE1A-CA40-D748-A5FA-6CE9CD2B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WAL: </a:t>
            </a:r>
            <a:r>
              <a:rPr lang="en-US" dirty="0">
                <a:hlinkClick r:id="rId2"/>
              </a:rPr>
              <a:t>https://en.wikipedia.org/wiki/Write-ahead_logging</a:t>
            </a:r>
            <a:endParaRPr lang="en-US" dirty="0"/>
          </a:p>
          <a:p>
            <a:r>
              <a:rPr lang="ru-RU" dirty="0"/>
              <a:t>Настройка </a:t>
            </a:r>
            <a:r>
              <a:rPr lang="en-US" dirty="0" err="1"/>
              <a:t>rsyslog</a:t>
            </a:r>
            <a:r>
              <a:rPr lang="ru-RU" dirty="0"/>
              <a:t> </a:t>
            </a:r>
            <a:r>
              <a:rPr lang="en-US" dirty="0"/>
              <a:t>remote server: </a:t>
            </a:r>
            <a:r>
              <a:rPr lang="en-US" dirty="0">
                <a:hlinkClick r:id="rId3"/>
              </a:rPr>
              <a:t>https://www.dmosk.ru/miniinstruktions.php?mini=rsyslog</a:t>
            </a:r>
            <a:endParaRPr lang="en-US" dirty="0"/>
          </a:p>
          <a:p>
            <a:r>
              <a:rPr lang="en-US" dirty="0"/>
              <a:t>Apache Flume: </a:t>
            </a:r>
            <a:r>
              <a:rPr lang="en-US" dirty="0">
                <a:hlinkClick r:id="rId4"/>
              </a:rPr>
              <a:t>https://habr.com/ru/company/dca/blog/280386/</a:t>
            </a:r>
            <a:endParaRPr lang="en-US" dirty="0"/>
          </a:p>
          <a:p>
            <a:r>
              <a:rPr lang="ru-RU" dirty="0"/>
              <a:t>Обзор </a:t>
            </a:r>
            <a:r>
              <a:rPr lang="en-US" dirty="0" err="1"/>
              <a:t>Fluentd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https://habr.com/ru/company/selectel/blog/250969/</a:t>
            </a:r>
            <a:endParaRPr lang="en-US" dirty="0"/>
          </a:p>
          <a:p>
            <a:r>
              <a:rPr lang="ru-RU" dirty="0"/>
              <a:t>Обзор </a:t>
            </a:r>
            <a:r>
              <a:rPr lang="en-US" dirty="0" err="1"/>
              <a:t>Graylog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https://habr.com/ru/post/556194/</a:t>
            </a:r>
            <a:endParaRPr lang="en-US" dirty="0"/>
          </a:p>
          <a:p>
            <a:r>
              <a:rPr lang="en-US" dirty="0"/>
              <a:t>AIOps: </a:t>
            </a:r>
            <a:r>
              <a:rPr lang="en-US" dirty="0">
                <a:hlinkClick r:id="rId7"/>
              </a:rPr>
              <a:t>https://habr.com/ru/company/acronis/blog/582050/</a:t>
            </a:r>
            <a:endParaRPr lang="en-US" dirty="0"/>
          </a:p>
          <a:p>
            <a:r>
              <a:rPr lang="ru-RU" dirty="0"/>
              <a:t>Официальная документация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https://docs.monqlab.com/current/ru/</a:t>
            </a:r>
            <a:endParaRPr lang="en-US" dirty="0"/>
          </a:p>
          <a:p>
            <a:r>
              <a:rPr lang="ru-RU" dirty="0"/>
              <a:t>Обзор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https://habr.com/ru/company/galssoftware/blog/476134/</a:t>
            </a:r>
            <a:endParaRPr lang="en-US" dirty="0"/>
          </a:p>
          <a:p>
            <a:r>
              <a:rPr lang="ru-RU" dirty="0"/>
              <a:t>Автоматизация на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https://habr.com/ru/post/662620/</a:t>
            </a:r>
            <a:endParaRPr lang="en-US" dirty="0"/>
          </a:p>
          <a:p>
            <a:r>
              <a:rPr lang="ru-RU" dirty="0"/>
              <a:t>Сравнение</a:t>
            </a:r>
            <a:r>
              <a:rPr lang="en-US" dirty="0"/>
              <a:t> ELK vs </a:t>
            </a:r>
            <a:r>
              <a:rPr lang="en-US" dirty="0" err="1"/>
              <a:t>Graylog</a:t>
            </a:r>
            <a:r>
              <a:rPr lang="en-US" dirty="0"/>
              <a:t> vs Grafana Loki vs </a:t>
            </a:r>
            <a:r>
              <a:rPr lang="en-US" dirty="0" err="1"/>
              <a:t>Monq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https://habr.com/ru/post/594805/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523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19CFB-6DA1-E745-B26C-D9A847D4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мониторинг?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1B3E0E-D10D-C645-A468-003235D3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92896"/>
            <a:ext cx="10157354" cy="3679304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Мониторинг</a:t>
            </a:r>
            <a:r>
              <a:rPr lang="ru-RU" dirty="0"/>
              <a:t> (англ. </a:t>
            </a:r>
            <a:r>
              <a:rPr lang="en" dirty="0"/>
              <a:t>monitoring) - </a:t>
            </a:r>
            <a:r>
              <a:rPr lang="ru-RU" dirty="0"/>
              <a:t>система постоянных наблюдений, оценки и прогноза изменений состояния какого-л. природного, социального и т.п. объекта. Биологический, экологический, культурный м. Система мониторинга.</a:t>
            </a:r>
          </a:p>
          <a:p>
            <a:pPr marL="0" indent="0" algn="r">
              <a:buNone/>
            </a:pPr>
            <a:r>
              <a:rPr lang="ru-RU" dirty="0"/>
              <a:t>// Большой толковый словарь, ред. 2014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18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80253-5389-DE4E-94C6-8697D93C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нам мониторинг?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9331CA-EE62-D14D-A6BF-9EFE46BF0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Автоматизация сбора, анализа и прогнозирования метрик</a:t>
            </a:r>
            <a:endParaRPr lang="en-US" dirty="0"/>
          </a:p>
          <a:p>
            <a:r>
              <a:rPr lang="en-US" dirty="0"/>
              <a:t>=&gt; </a:t>
            </a:r>
            <a:r>
              <a:rPr lang="ru-RU" dirty="0"/>
              <a:t>строим стратегию по улучшению продукта и бизнеса</a:t>
            </a:r>
          </a:p>
          <a:p>
            <a:r>
              <a:rPr lang="ru-RU" dirty="0"/>
              <a:t>Поиск аномалий, отказов и локализация инцидентов</a:t>
            </a:r>
          </a:p>
          <a:p>
            <a:r>
              <a:rPr lang="ru-RU" dirty="0"/>
              <a:t>=</a:t>
            </a:r>
            <a:r>
              <a:rPr lang="en-US" dirty="0"/>
              <a:t>&gt; </a:t>
            </a:r>
            <a:r>
              <a:rPr lang="ru-RU" dirty="0"/>
              <a:t>ускорение реакции на инциденты, оповещения</a:t>
            </a:r>
          </a:p>
          <a:p>
            <a:r>
              <a:rPr lang="ru-RU" dirty="0"/>
              <a:t>Основания для формирование </a:t>
            </a:r>
            <a:r>
              <a:rPr lang="en-US" dirty="0"/>
              <a:t>SLA, SLO, SLI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34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FC7B0-E404-E443-9834-52BCC191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Какой бывает мониторинг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803A1-1A9C-1348-8C10-9C2D0136D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307" y="1988840"/>
            <a:ext cx="6116355" cy="4183360"/>
          </a:xfrm>
        </p:spPr>
        <p:txBody>
          <a:bodyPr/>
          <a:lstStyle/>
          <a:p>
            <a:r>
              <a:rPr lang="en-US" dirty="0"/>
              <a:t>top, atop, </a:t>
            </a:r>
            <a:r>
              <a:rPr lang="en-US" dirty="0" err="1"/>
              <a:t>iostat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Push metrics (Zabbix, Carbon, …)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 metrics (Prometheus, VM)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123014-9FC7-244B-863F-32DD1617B679}"/>
              </a:ext>
            </a:extLst>
          </p:cNvPr>
          <p:cNvSpPr/>
          <p:nvPr/>
        </p:nvSpPr>
        <p:spPr>
          <a:xfrm>
            <a:off x="1269876" y="1988840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ru-RU" dirty="0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C1618687-E5E0-D442-A8E4-6197CA60547A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rot="5400000" flipH="1">
            <a:off x="1629916" y="2204864"/>
            <a:ext cx="432048" cy="12700"/>
          </a:xfrm>
          <a:prstGeom prst="curvedConnector5">
            <a:avLst>
              <a:gd name="adj1" fmla="val -52911"/>
              <a:gd name="adj2" fmla="val -6687591"/>
              <a:gd name="adj3" fmla="val 152911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8E3AC1F-CC3E-5B46-9807-9664DCE10DFE}"/>
              </a:ext>
            </a:extLst>
          </p:cNvPr>
          <p:cNvSpPr/>
          <p:nvPr/>
        </p:nvSpPr>
        <p:spPr>
          <a:xfrm>
            <a:off x="1263526" y="3212976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F66A08-E842-F14F-96BA-B83EEB9C4027}"/>
              </a:ext>
            </a:extLst>
          </p:cNvPr>
          <p:cNvSpPr/>
          <p:nvPr/>
        </p:nvSpPr>
        <p:spPr>
          <a:xfrm>
            <a:off x="3502124" y="3212976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DA77F65-B722-9843-84CF-85D8913E284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415654" y="3429000"/>
            <a:ext cx="108647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0EBCC-1379-6C4D-8AA4-5D7959CD82BB}"/>
              </a:ext>
            </a:extLst>
          </p:cNvPr>
          <p:cNvSpPr/>
          <p:nvPr/>
        </p:nvSpPr>
        <p:spPr>
          <a:xfrm>
            <a:off x="1263526" y="4952752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F38776C-668D-B44D-80B5-64C852118878}"/>
              </a:ext>
            </a:extLst>
          </p:cNvPr>
          <p:cNvSpPr/>
          <p:nvPr/>
        </p:nvSpPr>
        <p:spPr>
          <a:xfrm>
            <a:off x="3502124" y="4952752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</a:t>
            </a:r>
            <a:endParaRPr lang="ru-RU" dirty="0"/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88A8E256-C69D-334B-901C-582FA9F0F255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16200000" flipH="1">
            <a:off x="2958889" y="4265501"/>
            <a:ext cx="12700" cy="2238598"/>
          </a:xfrm>
          <a:prstGeom prst="curvedConnector3">
            <a:avLst>
              <a:gd name="adj1" fmla="val 3070583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9AB656B1-3B83-4D47-8750-FF30C35D2D27}"/>
              </a:ext>
            </a:extLst>
          </p:cNvPr>
          <p:cNvCxnSpPr>
            <a:cxnSpLocks/>
            <a:stCxn id="16" idx="0"/>
            <a:endCxn id="15" idx="0"/>
          </p:cNvCxnSpPr>
          <p:nvPr/>
        </p:nvCxnSpPr>
        <p:spPr>
          <a:xfrm rot="16200000" flipV="1">
            <a:off x="2958889" y="3833453"/>
            <a:ext cx="12700" cy="2238598"/>
          </a:xfrm>
          <a:prstGeom prst="curvedConnector3">
            <a:avLst>
              <a:gd name="adj1" fmla="val 3176472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2CFFAA-EE64-614C-B9A8-EBB1BF929CFD}"/>
              </a:ext>
            </a:extLst>
          </p:cNvPr>
          <p:cNvSpPr txBox="1"/>
          <p:nvPr/>
        </p:nvSpPr>
        <p:spPr>
          <a:xfrm>
            <a:off x="2487632" y="3509795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metrics</a:t>
            </a:r>
            <a:endParaRPr lang="ru-RU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7BA409-B736-FA42-8907-B9E2A0E46919}"/>
              </a:ext>
            </a:extLst>
          </p:cNvPr>
          <p:cNvSpPr txBox="1"/>
          <p:nvPr/>
        </p:nvSpPr>
        <p:spPr>
          <a:xfrm>
            <a:off x="2729368" y="2035587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metrics</a:t>
            </a:r>
            <a:endParaRPr lang="ru-RU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9EF6D-9510-6048-BE7B-1CBB1A822CAD}"/>
              </a:ext>
            </a:extLst>
          </p:cNvPr>
          <p:cNvSpPr txBox="1"/>
          <p:nvPr/>
        </p:nvSpPr>
        <p:spPr>
          <a:xfrm>
            <a:off x="2505878" y="5758078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metrics</a:t>
            </a:r>
            <a:endParaRPr lang="ru-RU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2FFE2C-2B48-4A46-88E0-907BD5FF6756}"/>
              </a:ext>
            </a:extLst>
          </p:cNvPr>
          <p:cNvSpPr txBox="1"/>
          <p:nvPr/>
        </p:nvSpPr>
        <p:spPr>
          <a:xfrm>
            <a:off x="2497062" y="4607848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request</a:t>
            </a:r>
            <a:endParaRPr lang="ru-RU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8DACA-528E-324C-8636-9B752F6A3538}"/>
              </a:ext>
            </a:extLst>
          </p:cNvPr>
          <p:cNvSpPr txBox="1"/>
          <p:nvPr/>
        </p:nvSpPr>
        <p:spPr>
          <a:xfrm>
            <a:off x="2418173" y="537845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response</a:t>
            </a:r>
            <a:endParaRPr 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11554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0" grpId="0" animBg="1"/>
      <p:bldP spid="11" grpId="0" animBg="1"/>
      <p:bldP spid="15" grpId="0" animBg="1"/>
      <p:bldP spid="16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AEE13-E19B-654B-A2D0-9D01EB91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</a:t>
            </a:r>
            <a:r>
              <a:rPr lang="ru-RU" b="1" dirty="0" err="1"/>
              <a:t>мониторить</a:t>
            </a:r>
            <a:r>
              <a:rPr lang="ru-RU" b="1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6F896-7B91-6B43-9C5A-4136FB3A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Nagios (1999)</a:t>
            </a:r>
          </a:p>
          <a:p>
            <a:r>
              <a:rPr lang="en-US" dirty="0"/>
              <a:t>Zabbix (2001)</a:t>
            </a:r>
          </a:p>
          <a:p>
            <a:r>
              <a:rPr lang="en-US" dirty="0"/>
              <a:t>Pandora FMS (2004)</a:t>
            </a:r>
          </a:p>
          <a:p>
            <a:r>
              <a:rPr lang="en-US" dirty="0"/>
              <a:t>Prometheus (2012, Go) – </a:t>
            </a:r>
            <a:r>
              <a:rPr lang="ru-RU" dirty="0"/>
              <a:t>система приложений для мониторинга на основе временных рядов</a:t>
            </a:r>
            <a:endParaRPr lang="en-US" dirty="0"/>
          </a:p>
          <a:p>
            <a:r>
              <a:rPr lang="en-US" dirty="0"/>
              <a:t>Carbon + Graphite (2017, python)</a:t>
            </a:r>
          </a:p>
          <a:p>
            <a:r>
              <a:rPr lang="en-US" dirty="0" err="1"/>
              <a:t>VictoriaMetrics</a:t>
            </a:r>
            <a:r>
              <a:rPr lang="en-US" dirty="0"/>
              <a:t> (2018, Go) – drop-in replacement for Prometheus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3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46F60-968C-164E-9141-49939B88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Nagios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432D78-A7E9-3F45-AB27-B6BC6D912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628800"/>
            <a:ext cx="7502316" cy="501154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E3DA8B-6765-D045-9319-9E1CC5BE6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536" y="423688"/>
            <a:ext cx="31750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3C8EF-03DB-BB46-8686-6BD8677E776D}"/>
              </a:ext>
            </a:extLst>
          </p:cNvPr>
          <p:cNvSpPr txBox="1"/>
          <p:nvPr/>
        </p:nvSpPr>
        <p:spPr>
          <a:xfrm>
            <a:off x="1117308" y="1916832"/>
            <a:ext cx="3104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Одна из первых популярных систем мониторинга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Ныне по всем параметрам уступает </a:t>
            </a:r>
            <a:r>
              <a:rPr lang="en-US" dirty="0"/>
              <a:t>Zabbix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Более почти не используется</a:t>
            </a:r>
          </a:p>
        </p:txBody>
      </p:sp>
    </p:spTree>
    <p:extLst>
      <p:ext uri="{BB962C8B-B14F-4D97-AF65-F5344CB8AC3E}">
        <p14:creationId xmlns:p14="http://schemas.microsoft.com/office/powerpoint/2010/main" val="30504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6FD2D-4769-C646-BA85-600408B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Zabbix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97D3BD-10DB-F04A-AD90-E8C477EE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4140461" cy="2159246"/>
          </a:xfrm>
        </p:spPr>
        <p:txBody>
          <a:bodyPr>
            <a:normAutofit fontScale="92500"/>
          </a:bodyPr>
          <a:lstStyle/>
          <a:p>
            <a:r>
              <a:rPr lang="en-US" dirty="0"/>
              <a:t>Push</a:t>
            </a:r>
            <a:r>
              <a:rPr lang="ru-RU" dirty="0"/>
              <a:t>-режим с агентами</a:t>
            </a:r>
          </a:p>
          <a:p>
            <a:r>
              <a:rPr lang="ru-RU" dirty="0"/>
              <a:t>Узлы сети</a:t>
            </a:r>
            <a:endParaRPr lang="en-US" dirty="0"/>
          </a:p>
          <a:p>
            <a:r>
              <a:rPr lang="ru-RU" dirty="0"/>
              <a:t>Триггеры</a:t>
            </a:r>
          </a:p>
          <a:p>
            <a:r>
              <a:rPr lang="ru-RU" dirty="0"/>
              <a:t>Шаблоны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72884E-3F28-C848-9C2A-1920C44EFDC2}"/>
              </a:ext>
            </a:extLst>
          </p:cNvPr>
          <p:cNvSpPr/>
          <p:nvPr/>
        </p:nvSpPr>
        <p:spPr>
          <a:xfrm>
            <a:off x="4078188" y="538579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Zabbix agent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089EC85-5A11-1E40-9CB3-C66F9AEAC552}"/>
              </a:ext>
            </a:extLst>
          </p:cNvPr>
          <p:cNvSpPr/>
          <p:nvPr/>
        </p:nvSpPr>
        <p:spPr>
          <a:xfrm>
            <a:off x="6850496" y="538579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Zabbix proxy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EC3268-A4B7-8843-A9E4-6A2356DDF264}"/>
              </a:ext>
            </a:extLst>
          </p:cNvPr>
          <p:cNvSpPr/>
          <p:nvPr/>
        </p:nvSpPr>
        <p:spPr>
          <a:xfrm>
            <a:off x="1305880" y="5389730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5C2D59-0DAB-A247-B6B1-9057CA0341DB}"/>
              </a:ext>
            </a:extLst>
          </p:cNvPr>
          <p:cNvSpPr/>
          <p:nvPr/>
        </p:nvSpPr>
        <p:spPr>
          <a:xfrm>
            <a:off x="9622804" y="538579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Zabbix server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AFE4161-4CED-6849-A842-EF417A0661EE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>
            <a:off x="2674032" y="5817840"/>
            <a:ext cx="1404156" cy="39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B138654-9C45-4246-BA79-6AFA09691E7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446340" y="5817840"/>
            <a:ext cx="1404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D296BEA-26E3-4D48-BCFA-948210D8B20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18648" y="5817840"/>
            <a:ext cx="1404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Закрывающая фигурная скобка 17">
            <a:extLst>
              <a:ext uri="{FF2B5EF4-FFF2-40B4-BE49-F238E27FC236}">
                <a16:creationId xmlns:a16="http://schemas.microsoft.com/office/drawing/2014/main" id="{1C62C767-C665-7C4F-844C-A1214FE359A1}"/>
              </a:ext>
            </a:extLst>
          </p:cNvPr>
          <p:cNvSpPr/>
          <p:nvPr/>
        </p:nvSpPr>
        <p:spPr>
          <a:xfrm rot="16200000">
            <a:off x="3232591" y="2956018"/>
            <a:ext cx="287039" cy="41404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D8EE4-3D92-3643-8B5A-96F8107D13D6}"/>
              </a:ext>
            </a:extLst>
          </p:cNvPr>
          <p:cNvSpPr txBox="1"/>
          <p:nvPr/>
        </p:nvSpPr>
        <p:spPr>
          <a:xfrm>
            <a:off x="1586998" y="4274541"/>
            <a:ext cx="35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рабочем сервере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BE52008-B82C-F243-ABF5-A91DE08E1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5" b="33360"/>
          <a:stretch/>
        </p:blipFill>
        <p:spPr>
          <a:xfrm>
            <a:off x="9973269" y="238853"/>
            <a:ext cx="1972783" cy="6629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A6810B-F8EE-9449-A0EA-14C39E0D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1130403"/>
            <a:ext cx="6499712" cy="3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1510</Words>
  <Application>Microsoft Macintosh PowerPoint</Application>
  <PresentationFormat>Произвольный</PresentationFormat>
  <Paragraphs>217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2" baseType="lpstr">
      <vt:lpstr>Arial</vt:lpstr>
      <vt:lpstr>Century Gothic</vt:lpstr>
      <vt:lpstr>Comic Sans MS</vt:lpstr>
      <vt:lpstr>Helvetica</vt:lpstr>
      <vt:lpstr>Книги в формате 16 x 9</vt:lpstr>
      <vt:lpstr>Мониторинг, журналирование и оповещения</vt:lpstr>
      <vt:lpstr>Что у нас есть?</vt:lpstr>
      <vt:lpstr>Часть 1. Мониторинг</vt:lpstr>
      <vt:lpstr>Что такое мониторинг?</vt:lpstr>
      <vt:lpstr>Зачем нам мониторинг?</vt:lpstr>
      <vt:lpstr>Какой бывает мониторинг</vt:lpstr>
      <vt:lpstr>Как мониторить?</vt:lpstr>
      <vt:lpstr>Nagios</vt:lpstr>
      <vt:lpstr>Zabbix</vt:lpstr>
      <vt:lpstr>Prometheus</vt:lpstr>
      <vt:lpstr>PromQL</vt:lpstr>
      <vt:lpstr>Prometheus-stack</vt:lpstr>
      <vt:lpstr>Prometheus-exporter</vt:lpstr>
      <vt:lpstr>Презентация PowerPoint</vt:lpstr>
      <vt:lpstr>Презентация PowerPoint</vt:lpstr>
      <vt:lpstr>Victoria Metrics</vt:lpstr>
      <vt:lpstr>Оповещения</vt:lpstr>
      <vt:lpstr>Проблемы мониторинга</vt:lpstr>
      <vt:lpstr>Часть 2. Журналирование</vt:lpstr>
      <vt:lpstr>Что такое журналирование?</vt:lpstr>
      <vt:lpstr>Что такое журналирование?</vt:lpstr>
      <vt:lpstr>Зачем нам журналирование?</vt:lpstr>
      <vt:lpstr>Как журналировать?</vt:lpstr>
      <vt:lpstr>Как журналировать?</vt:lpstr>
      <vt:lpstr>rsyslog</vt:lpstr>
      <vt:lpstr>ELK/EFK</vt:lpstr>
      <vt:lpstr>Презентация PowerPoint</vt:lpstr>
      <vt:lpstr>Graylog2</vt:lpstr>
      <vt:lpstr>Презентация PowerPoint</vt:lpstr>
      <vt:lpstr>Grafana Loki</vt:lpstr>
      <vt:lpstr>Grafana Loki</vt:lpstr>
      <vt:lpstr>Презентация PowerPoint</vt:lpstr>
      <vt:lpstr>Monq</vt:lpstr>
      <vt:lpstr>Проблемы журналирования</vt:lpstr>
      <vt:lpstr>logrotate</vt:lpstr>
      <vt:lpstr>Список литературы, часть 1</vt:lpstr>
      <vt:lpstr>Список литературы, часть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2024-03-03T06:45:18Z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